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79" r:id="rId6"/>
    <p:sldMasterId id="2147483695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</p:sldIdLst>
  <p:sldSz cy="5143500" cx="9144000"/>
  <p:notesSz cx="6858000" cy="9144000"/>
  <p:embeddedFontLst>
    <p:embeddedFont>
      <p:font typeface="Helvetica Neue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24" roundtripDataSignature="AMtx7mgYxWFDDfBMyPILgvCiVHk2aUJkM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Sofía Dalpont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regular.fntdata"/><Relationship Id="rId22" Type="http://schemas.openxmlformats.org/officeDocument/2006/relationships/font" Target="fonts/HelveticaNeue-italic.fntdata"/><Relationship Id="rId21" Type="http://schemas.openxmlformats.org/officeDocument/2006/relationships/font" Target="fonts/HelveticaNeue-bold.fntdata"/><Relationship Id="rId24" Type="http://customschemas.google.com/relationships/presentationmetadata" Target="metadata"/><Relationship Id="rId23" Type="http://schemas.openxmlformats.org/officeDocument/2006/relationships/font" Target="fonts/HelveticaNeue-boldItalic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0-07-09T07:48:14.544">
    <p:pos x="1484" y="761"/>
    <p:text>+sofia@ironhack.com change diagram for the new one!
_Assigned to you_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NoEd-B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0-07-09T07:56:24.955">
    <p:pos x="6000" y="0"/>
    <p:text>+himanshu.aggarwal@ironhack.com can you dcescribe what tool you use for the different things (bullets: machine learning, etl, querying, visualization, etc.)
_Assigned to Himanshu Aggarwal_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NoEd-B4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1" name="Google Shape;361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4.png"/><Relationship Id="rId4" Type="http://schemas.openxmlformats.org/officeDocument/2006/relationships/image" Target="../media/image14.jpg"/><Relationship Id="rId5" Type="http://schemas.openxmlformats.org/officeDocument/2006/relationships/image" Target="../media/image1.jpg"/><Relationship Id="rId6" Type="http://schemas.openxmlformats.org/officeDocument/2006/relationships/image" Target="../media/image7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Arial"/>
              <a:buNone/>
              <a:defRPr b="1" sz="34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2" name="Google Shape;5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6" name="Google Shape;56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" name="Google Shape;57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4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7" name="Google Shape;67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8" name="Google Shape;6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69" name="Google Shape;6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44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44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44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44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44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44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p44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7" name="Google Shape;77;p44"/>
          <p:cNvPicPr preferRelativeResize="0"/>
          <p:nvPr/>
        </p:nvPicPr>
        <p:blipFill rotWithShape="1">
          <a:blip r:embed="rId5">
            <a:alphaModFix/>
          </a:blip>
          <a:srcRect b="1342" l="17602" r="17989" t="1333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8" name="Google Shape;78;p44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9" name="Google Shape;79;p44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44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44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44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86" name="Google Shape;8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7" name="Google Shape;8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1" name="Google Shape;9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2" name="Google Shape;9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6" name="Google Shape;9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7" name="Google Shape;9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1" name="Google Shape;10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2" name="Google Shape;10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6" name="Google Shape;10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7" name="Google Shape;10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50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1" name="Google Shape;1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2" name="Google Shape;11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5" name="Google Shape;11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2"/>
          <p:cNvPicPr preferRelativeResize="0"/>
          <p:nvPr/>
        </p:nvPicPr>
        <p:blipFill rotWithShape="1">
          <a:blip r:embed="rId2">
            <a:alphaModFix/>
          </a:blip>
          <a:srcRect b="0" l="10533" r="1684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2" name="Google Shape;12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5" name="Google Shape;12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6" name="Google Shape;12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8" name="Google Shape;128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54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4" name="Google Shape;13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56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57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8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58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142" name="Google Shape;14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3" name="Google Shape;14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5" name="Google Shape;145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Google Shape;146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None/>
              <a:defRPr b="1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" name="Google Shape;2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9" name="Google Shape;149;p6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0" name="Google Shape;150;p6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7" name="Google Shape;157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8" name="Google Shape;15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1" name="Google Shape;16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" name="Google Shape;16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" name="Google Shape;16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9" name="Google Shape;169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0" name="Google Shape;17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" name="Google Shape;17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6" name="Google Shape;176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7" name="Google Shape;17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0" name="Google Shape;18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4" name="Google Shape;184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5" name="Google Shape;185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" name="Google Shape;18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89" name="Google Shape;18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None/>
              <a:defRPr b="1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" name="Google Shape;2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2" name="Google Shape;192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" name="Google Shape;19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2" name="Google Shape;202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3" name="Google Shape;203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5" name="Google Shape;20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6" name="Google Shape;20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08" name="Google Shape;20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 type="title">
  <p:cSld name="TITLE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6" name="Google Shape;216;p17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7" name="Google Shape;217;p1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e" type="tx">
  <p:cSld name="TITLE_AND_BODY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61"/>
          <p:cNvSpPr/>
          <p:nvPr>
            <p:ph idx="2" type="pic"/>
          </p:nvPr>
        </p:nvSpPr>
        <p:spPr>
          <a:xfrm>
            <a:off x="1172238" y="252413"/>
            <a:ext cx="6801000" cy="3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0" name="Google Shape;220;p61"/>
          <p:cNvSpPr txBox="1"/>
          <p:nvPr>
            <p:ph type="title"/>
          </p:nvPr>
        </p:nvSpPr>
        <p:spPr>
          <a:xfrm>
            <a:off x="238125" y="3567113"/>
            <a:ext cx="86676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1" name="Google Shape;221;p61"/>
          <p:cNvSpPr txBox="1"/>
          <p:nvPr>
            <p:ph idx="1" type="body"/>
          </p:nvPr>
        </p:nvSpPr>
        <p:spPr>
          <a:xfrm>
            <a:off x="238125" y="4291013"/>
            <a:ext cx="8667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2" name="Google Shape;222;p6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Centré">
  <p:cSld name="Titre - Centré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62"/>
          <p:cNvSpPr txBox="1"/>
          <p:nvPr>
            <p:ph type="title"/>
          </p:nvPr>
        </p:nvSpPr>
        <p:spPr>
          <a:xfrm>
            <a:off x="6667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5" name="Google Shape;225;p62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e">
  <p:cSld name="Photo - Verticale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63"/>
          <p:cNvSpPr/>
          <p:nvPr>
            <p:ph idx="2" type="pic"/>
          </p:nvPr>
        </p:nvSpPr>
        <p:spPr>
          <a:xfrm>
            <a:off x="4937242" y="357188"/>
            <a:ext cx="3571800" cy="4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8" name="Google Shape;228;p63"/>
          <p:cNvSpPr txBox="1"/>
          <p:nvPr>
            <p:ph type="title"/>
          </p:nvPr>
        </p:nvSpPr>
        <p:spPr>
          <a:xfrm>
            <a:off x="619125" y="357188"/>
            <a:ext cx="38337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9" name="Google Shape;229;p63"/>
          <p:cNvSpPr txBox="1"/>
          <p:nvPr>
            <p:ph idx="1" type="body"/>
          </p:nvPr>
        </p:nvSpPr>
        <p:spPr>
          <a:xfrm>
            <a:off x="619125" y="2447925"/>
            <a:ext cx="3833700" cy="21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0" name="Google Shape;230;p6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None/>
              <a:defRPr b="1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1" name="Google Shape;3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Haut">
  <p:cSld name="Titre - Haut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4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3" name="Google Shape;233;p6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puces">
  <p:cSld name="Titre et puces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65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6" name="Google Shape;236;p65"/>
          <p:cNvSpPr txBox="1"/>
          <p:nvPr>
            <p:ph idx="1" type="body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465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465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465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465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7" name="Google Shape;237;p6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, puces et photo">
  <p:cSld name="Titre, puces et photo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6"/>
          <p:cNvSpPr/>
          <p:nvPr>
            <p:ph idx="2" type="pic"/>
          </p:nvPr>
        </p:nvSpPr>
        <p:spPr>
          <a:xfrm>
            <a:off x="4938713" y="1181100"/>
            <a:ext cx="35718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0" name="Google Shape;240;p66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1" name="Google Shape;241;p66"/>
          <p:cNvSpPr txBox="1"/>
          <p:nvPr>
            <p:ph idx="1" type="body"/>
          </p:nvPr>
        </p:nvSpPr>
        <p:spPr>
          <a:xfrm>
            <a:off x="633413" y="1181100"/>
            <a:ext cx="38337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42900" lvl="0" marL="4572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2" name="Google Shape;242;p6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ces">
  <p:cSld name="Puces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7"/>
          <p:cNvSpPr txBox="1"/>
          <p:nvPr>
            <p:ph idx="1" type="body"/>
          </p:nvPr>
        </p:nvSpPr>
        <p:spPr>
          <a:xfrm>
            <a:off x="633413" y="666750"/>
            <a:ext cx="78771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465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465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465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465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5" name="Google Shape;245;p6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 photos">
  <p:cSld name="3 photos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8"/>
          <p:cNvSpPr/>
          <p:nvPr>
            <p:ph idx="2" type="pic"/>
          </p:nvPr>
        </p:nvSpPr>
        <p:spPr>
          <a:xfrm>
            <a:off x="5910263" y="2643188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8" name="Google Shape;248;p68"/>
          <p:cNvSpPr/>
          <p:nvPr>
            <p:ph idx="3" type="pic"/>
          </p:nvPr>
        </p:nvSpPr>
        <p:spPr>
          <a:xfrm>
            <a:off x="5910263" y="423863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9" name="Google Shape;249;p68"/>
          <p:cNvSpPr/>
          <p:nvPr>
            <p:ph idx="4" type="pic"/>
          </p:nvPr>
        </p:nvSpPr>
        <p:spPr>
          <a:xfrm>
            <a:off x="452438" y="423863"/>
            <a:ext cx="5315100" cy="4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0" name="Google Shape;250;p6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tion">
  <p:cSld name="Citation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9"/>
          <p:cNvSpPr txBox="1"/>
          <p:nvPr>
            <p:ph idx="1" type="body"/>
          </p:nvPr>
        </p:nvSpPr>
        <p:spPr>
          <a:xfrm>
            <a:off x="895350" y="3357563"/>
            <a:ext cx="73581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1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3" name="Google Shape;253;p69"/>
          <p:cNvSpPr txBox="1"/>
          <p:nvPr>
            <p:ph idx="2" type="body"/>
          </p:nvPr>
        </p:nvSpPr>
        <p:spPr>
          <a:xfrm>
            <a:off x="895350" y="2278856"/>
            <a:ext cx="73581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4" name="Google Shape;254;p6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7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7" name="Google Shape;257;p7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erge">
  <p:cSld name="Vierge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7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42" name="Google Shape;42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43" name="Google Shape;43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44" name="Google Shape;4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5" name="Google Shape;4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4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5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6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2" name="Google Shape;212;p16"/>
          <p:cNvSpPr txBox="1"/>
          <p:nvPr>
            <p:ph idx="1" type="body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3" name="Google Shape;213;p1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1.xml"/><Relationship Id="rId4" Type="http://schemas.openxmlformats.org/officeDocument/2006/relationships/image" Target="../media/image26.png"/><Relationship Id="rId5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2.xml"/><Relationship Id="rId4" Type="http://schemas.openxmlformats.org/officeDocument/2006/relationships/image" Target="../media/image35.png"/><Relationship Id="rId5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"/>
          <p:cNvSpPr txBox="1"/>
          <p:nvPr>
            <p:ph type="title"/>
          </p:nvPr>
        </p:nvSpPr>
        <p:spPr>
          <a:xfrm>
            <a:off x="1959550" y="3924475"/>
            <a:ext cx="5719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DATA ANALYTICS BOOTCAMP | IRONHACK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Intro to Data Analytics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10"/>
          <p:cNvGrpSpPr/>
          <p:nvPr/>
        </p:nvGrpSpPr>
        <p:grpSpPr>
          <a:xfrm>
            <a:off x="414325" y="3412928"/>
            <a:ext cx="3105600" cy="728941"/>
            <a:chOff x="920500" y="3708153"/>
            <a:chExt cx="3105600" cy="728941"/>
          </a:xfrm>
        </p:grpSpPr>
        <p:sp>
          <p:nvSpPr>
            <p:cNvPr id="364" name="Google Shape;364;p10"/>
            <p:cNvSpPr txBox="1"/>
            <p:nvPr/>
          </p:nvSpPr>
          <p:spPr>
            <a:xfrm>
              <a:off x="920500" y="3708153"/>
              <a:ext cx="3105600" cy="39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17B75"/>
                </a:buClr>
                <a:buSzPts val="3000"/>
                <a:buFont typeface="Arial"/>
                <a:buNone/>
              </a:pPr>
              <a:r>
                <a:rPr b="1" i="0" lang="en" sz="3000" u="none" cap="none" strike="noStrike">
                  <a:solidFill>
                    <a:srgbClr val="E17B75"/>
                  </a:solidFill>
                  <a:latin typeface="Arial"/>
                  <a:ea typeface="Arial"/>
                  <a:cs typeface="Arial"/>
                  <a:sym typeface="Arial"/>
                </a:rPr>
                <a:t>Non-relational</a:t>
              </a:r>
              <a:endParaRPr b="1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0"/>
            <p:cNvSpPr txBox="1"/>
            <p:nvPr/>
          </p:nvSpPr>
          <p:spPr>
            <a:xfrm>
              <a:off x="1794022" y="4246594"/>
              <a:ext cx="1358700" cy="19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DATABASES</a:t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6" name="Google Shape;366;p10"/>
          <p:cNvGrpSpPr/>
          <p:nvPr/>
        </p:nvGrpSpPr>
        <p:grpSpPr>
          <a:xfrm>
            <a:off x="884875" y="906400"/>
            <a:ext cx="2164500" cy="728944"/>
            <a:chOff x="1298675" y="698675"/>
            <a:chExt cx="2164500" cy="728944"/>
          </a:xfrm>
        </p:grpSpPr>
        <p:sp>
          <p:nvSpPr>
            <p:cNvPr id="367" name="Google Shape;367;p10"/>
            <p:cNvSpPr txBox="1"/>
            <p:nvPr/>
          </p:nvSpPr>
          <p:spPr>
            <a:xfrm>
              <a:off x="1298675" y="698675"/>
              <a:ext cx="2164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17B75"/>
                </a:buClr>
                <a:buSzPts val="3000"/>
                <a:buFont typeface="Arial"/>
                <a:buNone/>
              </a:pPr>
              <a:r>
                <a:rPr b="1" i="0" lang="en" sz="3000" u="none" cap="none" strike="noStrike">
                  <a:solidFill>
                    <a:srgbClr val="E17B75"/>
                  </a:solidFill>
                  <a:latin typeface="Arial"/>
                  <a:ea typeface="Arial"/>
                  <a:cs typeface="Arial"/>
                  <a:sym typeface="Arial"/>
                </a:rPr>
                <a:t>Relational</a:t>
              </a:r>
              <a:endParaRPr b="1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0"/>
            <p:cNvSpPr txBox="1"/>
            <p:nvPr/>
          </p:nvSpPr>
          <p:spPr>
            <a:xfrm>
              <a:off x="1701672" y="1237119"/>
              <a:ext cx="1358700" cy="19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DATABASES</a:t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Image" id="369" name="Google Shape;36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70" name="Google Shape;37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18450" y="2989737"/>
            <a:ext cx="4360500" cy="157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72175" y="461648"/>
            <a:ext cx="4653050" cy="1618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3" name="Google Shape;373;p10"/>
          <p:cNvCxnSpPr/>
          <p:nvPr/>
        </p:nvCxnSpPr>
        <p:spPr>
          <a:xfrm>
            <a:off x="534850" y="2544400"/>
            <a:ext cx="8029800" cy="0"/>
          </a:xfrm>
          <a:prstGeom prst="straightConnector1">
            <a:avLst/>
          </a:prstGeom>
          <a:noFill/>
          <a:ln cap="flat" cmpd="sng" w="19050">
            <a:solidFill>
              <a:srgbClr val="F2747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"/>
          <p:cNvSpPr txBox="1"/>
          <p:nvPr/>
        </p:nvSpPr>
        <p:spPr>
          <a:xfrm>
            <a:off x="3998738" y="1501144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Data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Analyst: the skill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Types of Data Analysis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Architecture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Workflow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Arsenal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"/>
          <p:cNvSpPr txBox="1"/>
          <p:nvPr/>
        </p:nvSpPr>
        <p:spPr>
          <a:xfrm>
            <a:off x="3907193" y="807344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b="1" i="0" sz="23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"/>
          <p:cNvSpPr txBox="1"/>
          <p:nvPr/>
        </p:nvSpPr>
        <p:spPr>
          <a:xfrm>
            <a:off x="1240725" y="2019950"/>
            <a:ext cx="16299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Put an image about the data process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"/>
          <p:cNvSpPr txBox="1"/>
          <p:nvPr/>
        </p:nvSpPr>
        <p:spPr>
          <a:xfrm>
            <a:off x="508100" y="45052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"/>
          <p:cNvSpPr txBox="1"/>
          <p:nvPr>
            <p:ph idx="4294967295" type="title"/>
          </p:nvPr>
        </p:nvSpPr>
        <p:spPr>
          <a:xfrm>
            <a:off x="2065625" y="2245500"/>
            <a:ext cx="50559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5000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rPr>
              <a:t>INFORMATION</a:t>
            </a:r>
            <a:endParaRPr b="1" sz="5000">
              <a:solidFill>
                <a:srgbClr val="2E2E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5000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rPr>
              <a:t>IS MONEY</a:t>
            </a:r>
            <a:endParaRPr b="1" sz="5000">
              <a:solidFill>
                <a:srgbClr val="2E2E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"/>
          <p:cNvSpPr txBox="1"/>
          <p:nvPr>
            <p:ph idx="4294967295" type="title"/>
          </p:nvPr>
        </p:nvSpPr>
        <p:spPr>
          <a:xfrm>
            <a:off x="1256525" y="519500"/>
            <a:ext cx="58650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5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endParaRPr b="1" sz="5000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5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IS INFORMATION</a:t>
            </a:r>
            <a:endParaRPr b="1" sz="5000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"/>
          <p:cNvSpPr txBox="1"/>
          <p:nvPr/>
        </p:nvSpPr>
        <p:spPr>
          <a:xfrm>
            <a:off x="7259675" y="2993425"/>
            <a:ext cx="10617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💸</a:t>
            </a:r>
            <a:endParaRPr b="0" i="0" sz="5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"/>
          <p:cNvSpPr txBox="1"/>
          <p:nvPr/>
        </p:nvSpPr>
        <p:spPr>
          <a:xfrm>
            <a:off x="5225275" y="1609675"/>
            <a:ext cx="3362700" cy="13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Data-driven </a:t>
            </a:r>
            <a:r>
              <a:rPr b="1" i="0" lang="en" sz="1400" u="none" cap="none" strike="noStrike">
                <a:solidFill>
                  <a:srgbClr val="F27471"/>
                </a:solidFill>
                <a:latin typeface="Arial"/>
                <a:ea typeface="Arial"/>
                <a:cs typeface="Arial"/>
                <a:sym typeface="Arial"/>
              </a:rPr>
              <a:t>decision making</a:t>
            </a:r>
            <a:endParaRPr b="1" i="0" sz="1400" u="none" cap="none" strike="noStrike">
              <a:solidFill>
                <a:srgbClr val="F2747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💼 Sharp business acumen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⚙️ Problem-solving skills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🧪 Technical Skills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4"/>
          <p:cNvSpPr txBox="1"/>
          <p:nvPr/>
        </p:nvSpPr>
        <p:spPr>
          <a:xfrm>
            <a:off x="585600" y="9094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Data Analyst</a:t>
            </a:r>
            <a:r>
              <a:rPr b="1" i="0" lang="en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The Skill</a:t>
            </a:r>
            <a:endParaRPr b="0" i="0" sz="23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"/>
          <p:cNvSpPr txBox="1"/>
          <p:nvPr/>
        </p:nvSpPr>
        <p:spPr>
          <a:xfrm>
            <a:off x="805675" y="1620700"/>
            <a:ext cx="4419600" cy="21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Typical Tasks &amp; responsibilities</a:t>
            </a:r>
            <a:endParaRPr b="1" i="0" sz="14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Creating a detailed business analysis, outlining problems, opportunities and solutions for a business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Planning and monitoring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Reporting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Defining business requirements and reporting them back to stakeholders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Documenting results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"/>
          <p:cNvSpPr txBox="1"/>
          <p:nvPr/>
        </p:nvSpPr>
        <p:spPr>
          <a:xfrm>
            <a:off x="738000" y="680793"/>
            <a:ext cx="72234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TYPES OF</a:t>
            </a:r>
            <a:endParaRPr b="1" i="0" sz="23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5"/>
          <p:cNvSpPr txBox="1"/>
          <p:nvPr/>
        </p:nvSpPr>
        <p:spPr>
          <a:xfrm>
            <a:off x="738000" y="1114525"/>
            <a:ext cx="7562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 b="1" i="0" sz="23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9" name="Google Shape;29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84749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5"/>
          <p:cNvSpPr txBox="1"/>
          <p:nvPr/>
        </p:nvSpPr>
        <p:spPr>
          <a:xfrm>
            <a:off x="2684750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Diagnostic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5"/>
          <p:cNvSpPr txBox="1"/>
          <p:nvPr/>
        </p:nvSpPr>
        <p:spPr>
          <a:xfrm>
            <a:off x="2684675" y="2599500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Uncovering the root cause of events</a:t>
            </a:r>
            <a:endParaRPr b="1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2" name="Google Shape;30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125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"/>
          <p:cNvSpPr txBox="1"/>
          <p:nvPr/>
        </p:nvSpPr>
        <p:spPr>
          <a:xfrm>
            <a:off x="822400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Descriptive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5"/>
          <p:cNvSpPr txBox="1"/>
          <p:nvPr/>
        </p:nvSpPr>
        <p:spPr>
          <a:xfrm>
            <a:off x="822325" y="2599500"/>
            <a:ext cx="16266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Summarize existing data 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to get a picture of what has happened or is happening</a:t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5112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5"/>
          <p:cNvSpPr txBox="1"/>
          <p:nvPr/>
        </p:nvSpPr>
        <p:spPr>
          <a:xfrm>
            <a:off x="4636750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Predictive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5"/>
          <p:cNvSpPr txBox="1"/>
          <p:nvPr/>
        </p:nvSpPr>
        <p:spPr>
          <a:xfrm>
            <a:off x="4636750" y="2675700"/>
            <a:ext cx="16947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Forecast possibilities in the future</a:t>
            </a:r>
            <a:endParaRPr b="1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Google Shape;30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8086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"/>
          <p:cNvSpPr txBox="1"/>
          <p:nvPr/>
        </p:nvSpPr>
        <p:spPr>
          <a:xfrm>
            <a:off x="6558075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Prescriptive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5"/>
          <p:cNvSpPr txBox="1"/>
          <p:nvPr/>
        </p:nvSpPr>
        <p:spPr>
          <a:xfrm>
            <a:off x="6558075" y="2675700"/>
            <a:ext cx="16947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Analyzing and recommending the best actions</a:t>
            </a:r>
            <a:endParaRPr b="1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73934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6"/>
          <p:cNvSpPr txBox="1"/>
          <p:nvPr/>
        </p:nvSpPr>
        <p:spPr>
          <a:xfrm>
            <a:off x="2607771" y="1453237"/>
            <a:ext cx="569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👚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6"/>
          <p:cNvSpPr txBox="1"/>
          <p:nvPr/>
        </p:nvSpPr>
        <p:spPr>
          <a:xfrm>
            <a:off x="561575" y="654875"/>
            <a:ext cx="63189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Business Cases | </a:t>
            </a:r>
            <a:r>
              <a:rPr b="1" i="0" lang="en" sz="20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you will find in the industry</a:t>
            </a:r>
            <a:endParaRPr b="1" i="0" sz="20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179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6"/>
          <p:cNvSpPr txBox="1"/>
          <p:nvPr/>
        </p:nvSpPr>
        <p:spPr>
          <a:xfrm>
            <a:off x="553329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Finance</a:t>
            </a:r>
            <a:endParaRPr b="1" i="0" sz="12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6"/>
          <p:cNvSpPr txBox="1"/>
          <p:nvPr/>
        </p:nvSpPr>
        <p:spPr>
          <a:xfrm>
            <a:off x="553329" y="2527800"/>
            <a:ext cx="1850100" cy="18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Arial"/>
                <a:ea typeface="Arial"/>
                <a:cs typeface="Arial"/>
                <a:sym typeface="Arial"/>
              </a:rPr>
              <a:t>- Fraud detection</a:t>
            </a:r>
            <a:endParaRPr b="1" i="0" sz="10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Arial"/>
                <a:ea typeface="Arial"/>
                <a:cs typeface="Arial"/>
                <a:sym typeface="Arial"/>
              </a:rPr>
              <a:t>- Churn analysis and prediction</a:t>
            </a:r>
            <a:endParaRPr b="1" i="0" sz="10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Arial"/>
                <a:ea typeface="Arial"/>
                <a:cs typeface="Arial"/>
                <a:sym typeface="Arial"/>
              </a:rPr>
              <a:t>- Trading/Portfolio analysis</a:t>
            </a:r>
            <a:endParaRPr b="1" i="0" sz="10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Arial"/>
                <a:ea typeface="Arial"/>
                <a:cs typeface="Arial"/>
                <a:sym typeface="Arial"/>
              </a:rPr>
              <a:t>- Risk management </a:t>
            </a:r>
            <a:endParaRPr b="0" i="0" sz="10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6"/>
          <p:cNvSpPr txBox="1"/>
          <p:nvPr/>
        </p:nvSpPr>
        <p:spPr>
          <a:xfrm>
            <a:off x="2634084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Retail</a:t>
            </a:r>
            <a:endParaRPr b="1" i="0" sz="12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6"/>
          <p:cNvSpPr txBox="1"/>
          <p:nvPr/>
        </p:nvSpPr>
        <p:spPr>
          <a:xfrm>
            <a:off x="2634084" y="2527800"/>
            <a:ext cx="18501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Arial"/>
                <a:ea typeface="Arial"/>
                <a:cs typeface="Arial"/>
                <a:sym typeface="Arial"/>
              </a:rPr>
              <a:t>- Customer segmentation</a:t>
            </a:r>
            <a:endParaRPr b="1" i="0" sz="10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Arial"/>
                <a:ea typeface="Arial"/>
                <a:cs typeface="Arial"/>
                <a:sym typeface="Arial"/>
              </a:rPr>
              <a:t>- Trends analysis</a:t>
            </a:r>
            <a:endParaRPr b="1" i="0" sz="10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Arial"/>
                <a:ea typeface="Arial"/>
                <a:cs typeface="Arial"/>
                <a:sym typeface="Arial"/>
              </a:rPr>
              <a:t>- Competitive analysis</a:t>
            </a:r>
            <a:endParaRPr b="1" i="0" sz="10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Arial"/>
                <a:ea typeface="Arial"/>
                <a:cs typeface="Arial"/>
                <a:sym typeface="Arial"/>
              </a:rPr>
              <a:t>- Direct marketing</a:t>
            </a:r>
            <a:endParaRPr b="1" i="0" sz="10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Arial"/>
                <a:ea typeface="Arial"/>
                <a:cs typeface="Arial"/>
                <a:sym typeface="Arial"/>
              </a:rPr>
              <a:t>- Recommendations</a:t>
            </a:r>
            <a:endParaRPr b="1" i="0" sz="10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Arial"/>
                <a:ea typeface="Arial"/>
                <a:cs typeface="Arial"/>
                <a:sym typeface="Arial"/>
              </a:rPr>
              <a:t>- Sentiment analysis</a:t>
            </a:r>
            <a:endParaRPr b="1" i="0" sz="10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5" name="Google Shape;32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54666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6"/>
          <p:cNvSpPr txBox="1"/>
          <p:nvPr/>
        </p:nvSpPr>
        <p:spPr>
          <a:xfrm>
            <a:off x="4714816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Media</a:t>
            </a:r>
            <a:endParaRPr b="1" i="0" sz="12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6"/>
          <p:cNvSpPr txBox="1"/>
          <p:nvPr/>
        </p:nvSpPr>
        <p:spPr>
          <a:xfrm>
            <a:off x="4714816" y="2527800"/>
            <a:ext cx="18501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Arial"/>
                <a:ea typeface="Arial"/>
                <a:cs typeface="Arial"/>
                <a:sym typeface="Arial"/>
              </a:rPr>
              <a:t>- Consumer behaviour trends</a:t>
            </a:r>
            <a:endParaRPr b="1" i="0" sz="10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Arial"/>
                <a:ea typeface="Arial"/>
                <a:cs typeface="Arial"/>
                <a:sym typeface="Arial"/>
              </a:rPr>
              <a:t>- Network analysis</a:t>
            </a:r>
            <a:endParaRPr b="1" i="0" sz="10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Arial"/>
                <a:ea typeface="Arial"/>
                <a:cs typeface="Arial"/>
                <a:sym typeface="Arial"/>
              </a:rPr>
              <a:t>- Customer service analysis</a:t>
            </a:r>
            <a:endParaRPr b="0" i="0" sz="10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6"/>
          <p:cNvSpPr txBox="1"/>
          <p:nvPr/>
        </p:nvSpPr>
        <p:spPr>
          <a:xfrm>
            <a:off x="4714829" y="1488750"/>
            <a:ext cx="4656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📡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12066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6"/>
          <p:cNvSpPr txBox="1"/>
          <p:nvPr/>
        </p:nvSpPr>
        <p:spPr>
          <a:xfrm>
            <a:off x="6772216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Manufacturing</a:t>
            </a:r>
            <a:endParaRPr b="1" i="0" sz="12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6"/>
          <p:cNvSpPr txBox="1"/>
          <p:nvPr/>
        </p:nvSpPr>
        <p:spPr>
          <a:xfrm>
            <a:off x="6772216" y="2527800"/>
            <a:ext cx="18501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Arial"/>
                <a:ea typeface="Arial"/>
                <a:cs typeface="Arial"/>
                <a:sym typeface="Arial"/>
              </a:rPr>
              <a:t>- Predictive maintenance</a:t>
            </a:r>
            <a:endParaRPr b="1" i="0" sz="10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Arial"/>
                <a:ea typeface="Arial"/>
                <a:cs typeface="Arial"/>
                <a:sym typeface="Arial"/>
              </a:rPr>
              <a:t>- Supply chain analysis</a:t>
            </a:r>
            <a:endParaRPr b="1" i="0" sz="10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Arial"/>
                <a:ea typeface="Arial"/>
                <a:cs typeface="Arial"/>
                <a:sym typeface="Arial"/>
              </a:rPr>
              <a:t>- Resource optimisation</a:t>
            </a:r>
            <a:endParaRPr b="0" i="0" sz="10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6"/>
          <p:cNvSpPr txBox="1"/>
          <p:nvPr/>
        </p:nvSpPr>
        <p:spPr>
          <a:xfrm>
            <a:off x="6772229" y="1488750"/>
            <a:ext cx="4656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🏭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6"/>
          <p:cNvSpPr txBox="1"/>
          <p:nvPr/>
        </p:nvSpPr>
        <p:spPr>
          <a:xfrm>
            <a:off x="499343" y="1453237"/>
            <a:ext cx="569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💰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4">
            <a:alphaModFix/>
          </a:blip>
          <a:stretch>
            <a:fillRect/>
          </a:stretch>
        </a:blip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7"/>
          <p:cNvSpPr txBox="1"/>
          <p:nvPr/>
        </p:nvSpPr>
        <p:spPr>
          <a:xfrm>
            <a:off x="585600" y="680800"/>
            <a:ext cx="63189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Architecture | </a:t>
            </a:r>
            <a:r>
              <a:rPr b="1" i="0" lang="en" sz="20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Identify Data Sources</a:t>
            </a:r>
            <a:endParaRPr b="1" i="0" sz="20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7"/>
          <p:cNvSpPr txBox="1"/>
          <p:nvPr/>
        </p:nvSpPr>
        <p:spPr>
          <a:xfrm>
            <a:off x="6860055" y="4119325"/>
            <a:ext cx="3621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212353"/>
                </a:solidFill>
                <a:latin typeface="Arial"/>
                <a:ea typeface="Arial"/>
                <a:cs typeface="Arial"/>
                <a:sym typeface="Arial"/>
              </a:rPr>
              <a:t>Data engineers or architects</a:t>
            </a:r>
            <a:endParaRPr b="0" i="0" sz="900" u="none" cap="none" strike="noStrike">
              <a:solidFill>
                <a:srgbClr val="21235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" sz="9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design ETL process</a:t>
            </a:r>
            <a:endParaRPr b="0" i="1" sz="9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56552" y="1209300"/>
            <a:ext cx="4430876" cy="34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8"/>
          <p:cNvSpPr txBox="1"/>
          <p:nvPr>
            <p:ph idx="4294967295" type="title"/>
          </p:nvPr>
        </p:nvSpPr>
        <p:spPr>
          <a:xfrm>
            <a:off x="2106150" y="2516050"/>
            <a:ext cx="5396400" cy="9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5000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rPr>
              <a:t>INTO INSIGHTS</a:t>
            </a:r>
            <a:endParaRPr b="1" sz="5000">
              <a:solidFill>
                <a:srgbClr val="2E2E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8"/>
          <p:cNvSpPr txBox="1"/>
          <p:nvPr>
            <p:ph idx="4294967295" type="title"/>
          </p:nvPr>
        </p:nvSpPr>
        <p:spPr>
          <a:xfrm>
            <a:off x="1454700" y="1529079"/>
            <a:ext cx="50214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5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TURN DATA</a:t>
            </a:r>
            <a:endParaRPr b="1" sz="5000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8"/>
          <p:cNvSpPr txBox="1"/>
          <p:nvPr/>
        </p:nvSpPr>
        <p:spPr>
          <a:xfrm>
            <a:off x="1454700" y="2527829"/>
            <a:ext cx="876300" cy="9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🥼</a:t>
            </a:r>
            <a:endParaRPr b="0" i="0" sz="5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8"/>
          <p:cNvSpPr txBox="1"/>
          <p:nvPr/>
        </p:nvSpPr>
        <p:spPr>
          <a:xfrm>
            <a:off x="2414294" y="3326879"/>
            <a:ext cx="60414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D0D0D0"/>
                </a:solidFill>
                <a:latin typeface="Arial"/>
                <a:ea typeface="Arial"/>
                <a:cs typeface="Arial"/>
                <a:sym typeface="Arial"/>
              </a:rPr>
              <a:t>This is where the Data Analyst comes to play</a:t>
            </a:r>
            <a:endParaRPr b="0" i="0" sz="1400" u="none" cap="none" strike="noStrike">
              <a:solidFill>
                <a:srgbClr val="D0D0D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4">
            <a:alphaModFix/>
          </a:blip>
          <a:stretch>
            <a:fillRect/>
          </a:stretch>
        </a:blip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32350" y="1626875"/>
            <a:ext cx="3705225" cy="2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9"/>
          <p:cNvSpPr txBox="1"/>
          <p:nvPr/>
        </p:nvSpPr>
        <p:spPr>
          <a:xfrm>
            <a:off x="805675" y="1838275"/>
            <a:ext cx="43176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ETL: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Querying: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Visualization: (tableau)?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Machine Learning: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9"/>
          <p:cNvSpPr txBox="1"/>
          <p:nvPr/>
        </p:nvSpPr>
        <p:spPr>
          <a:xfrm>
            <a:off x="585600" y="10618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Different Tools </a:t>
            </a:r>
            <a:r>
              <a:rPr b="0" i="0" lang="en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for different purposes</a:t>
            </a:r>
            <a:endParaRPr b="0" i="0" sz="23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9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M O N T H L Y  G L O B A L</a:t>
            </a:r>
            <a:endParaRPr b="1" i="0" sz="5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